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1" r:id="rId3"/>
    <p:sldId id="263" r:id="rId4"/>
    <p:sldId id="280" r:id="rId5"/>
    <p:sldId id="281" r:id="rId6"/>
    <p:sldId id="265" r:id="rId7"/>
    <p:sldId id="262" r:id="rId8"/>
    <p:sldId id="268" r:id="rId9"/>
    <p:sldId id="282" r:id="rId10"/>
    <p:sldId id="283" r:id="rId11"/>
    <p:sldId id="269" r:id="rId12"/>
    <p:sldId id="270" r:id="rId13"/>
    <p:sldId id="284" r:id="rId14"/>
    <p:sldId id="285" r:id="rId15"/>
    <p:sldId id="286" r:id="rId16"/>
    <p:sldId id="277" r:id="rId17"/>
    <p:sldId id="279" r:id="rId18"/>
  </p:sldIdLst>
  <p:sldSz cx="12192000" cy="6858000"/>
  <p:notesSz cx="6858000" cy="9144000"/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3707" autoAdjust="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363D635-2378-4D50-90FB-C250DED80A3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2021/12/31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C4B79F2-7C6A-497B-9A4A-8ACE18746CB2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342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70E86DD-15E7-483C-8127-97C7DC28D095}" type="datetime1">
              <a:rPr lang="zh-CN" altLang="en-US" smtClean="0"/>
              <a:pPr/>
              <a:t>2021/12/31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262A795-6F94-4A96-B820-B9038480D048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49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546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10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07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779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626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520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095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15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48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16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8673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17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765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574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84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960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5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268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6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129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7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8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8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82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9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962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C643B07F-1D4C-4540-999E-86D36202C0C6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8" name="直接连接符​​ 7"/>
          <p:cNvCxnSpPr>
            <a:cxnSpLocks/>
          </p:cNvCxnSpPr>
          <p:nvPr/>
        </p:nvCxnSpPr>
        <p:spPr>
          <a:xfrm>
            <a:off x="4213781" y="3733800"/>
            <a:ext cx="371416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8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8439094-95A5-4980-A2A3-89FA2435876B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24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322F546-3B99-456D-B1CF-27BD2F7FE5D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21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4D37FF0-D500-4819-9052-AC9C333A883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28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CB5DD-18D0-4B93-A228-C4DB80A9C86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7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9669D3E-3884-46AC-96BE-0EB89ED52750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52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22F1139-3645-4824-BD53-F607326A61B9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00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D208615-CB44-40D5-A0AD-BC9B36114A55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27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854EB7C-80E3-4267-B53F-C264AD7BECE0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2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2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DD0F495-F050-49AC-8028-2B6604CE35DE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24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E4CCE92-93A9-45CB-93EB-0D8BC89697E4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07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09E1F69-A97B-455B-BA72-3104C5C7CE22}" type="datetime1">
              <a:rPr lang="zh-CN" altLang="en-US" smtClean="0"/>
              <a:t>2021/12/31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61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37. </a:t>
            </a:r>
            <a:r>
              <a:rPr lang="zh-CN" altLang="en-US" u="sng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儿童语言发展</a:t>
            </a:r>
          </a:p>
        </p:txBody>
      </p:sp>
    </p:spTree>
    <p:extLst>
      <p:ext uri="{BB962C8B-B14F-4D97-AF65-F5344CB8AC3E}">
        <p14:creationId xmlns:p14="http://schemas.microsoft.com/office/powerpoint/2010/main" val="616906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358" y="465847"/>
            <a:ext cx="9875520" cy="135636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GB" altLang="zh-CN" dirty="0"/>
              <a:t>37.3 </a:t>
            </a:r>
            <a:r>
              <a:rPr lang="zh-CN" altLang="en-US" dirty="0"/>
              <a:t>儿童语言有什么特点？分为哪些类型？</a:t>
            </a:r>
            <a:br>
              <a:rPr lang="zh-CN" altLang="en-US" dirty="0"/>
            </a:b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196" y="361970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380247"/>
            <a:ext cx="10540556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5.</a:t>
            </a:r>
            <a:r>
              <a:rPr lang="zh-CN" altLang="en-US" sz="2400" dirty="0"/>
              <a:t>批评与嘲笑（</a:t>
            </a:r>
            <a:r>
              <a:rPr lang="en-US" altLang="zh-CN" sz="2400" dirty="0"/>
              <a:t>criticism and ridicule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这种范畴的言语是对别人的工作或行为的评价。它与适应性的告知相似，但在情感上有嘲笑、批评的意味。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6. </a:t>
            </a:r>
            <a:r>
              <a:rPr lang="zh-CN" altLang="en-US" sz="2400" dirty="0"/>
              <a:t>命令、请求和威胁（</a:t>
            </a:r>
            <a:r>
              <a:rPr lang="en-US" altLang="zh-CN" sz="2400" dirty="0"/>
              <a:t>command, request and menace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7. </a:t>
            </a:r>
            <a:r>
              <a:rPr lang="zh-CN" altLang="en-US" sz="2400" dirty="0"/>
              <a:t>提问与回答（</a:t>
            </a:r>
            <a:r>
              <a:rPr lang="en-US" altLang="zh-CN" sz="2400" dirty="0"/>
              <a:t>question and answer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皮亚杰将这两个范畴放在一起研究讨论。一问一答构成了社会化的语言。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35549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37.4 </a:t>
            </a:r>
            <a:r>
              <a:rPr lang="zh-CN" altLang="en-US" dirty="0"/>
              <a:t>儿童语言发展分为哪几个阶段？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皮亚杰的发生认识论（</a:t>
            </a:r>
            <a:r>
              <a:rPr lang="en-US" altLang="zh-CN" sz="2400" dirty="0"/>
              <a:t>genetic epistemology</a:t>
            </a:r>
            <a:r>
              <a:rPr lang="zh-CN" altLang="en-US" sz="2400" dirty="0"/>
              <a:t>）专门研究与儿童获得认识有关的儿童发展阶段（肖晓玛，张翠）。根据皮亚杰的发生认识论，儿童的认知发展具有阶段性的特征。皮亚杰将个体从出生到青少年时期划分为四个相互衔接的阶段，分别为：感知运动阶段、前运算阶段、具体运算阶段和形式运算阶段。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皮亚杰认为，每一阶段都是一个统一的整体而不是孤立的行为模式的总和。前一阶段是后一阶段的基础，前后阶段不能互换（肖晓玛，张翠）。四个阶段相互联系，不可或缺。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8758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37.4</a:t>
            </a:r>
            <a:r>
              <a:rPr lang="zh-CN" altLang="en-US" dirty="0"/>
              <a:t> 儿童语言发展分为哪几个阶段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0172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63752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a. </a:t>
            </a:r>
            <a:r>
              <a:rPr lang="zh-CN" altLang="en-US" sz="2400" dirty="0"/>
              <a:t>感知运动阶段（</a:t>
            </a:r>
            <a:r>
              <a:rPr lang="en-US" altLang="zh-CN" sz="2400" dirty="0"/>
              <a:t>0--2</a:t>
            </a:r>
            <a:r>
              <a:rPr lang="zh-CN" altLang="en-US" sz="2400" dirty="0"/>
              <a:t>岁）：儿童通过与周围世界的感觉运动接触来认识世界。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b. </a:t>
            </a:r>
            <a:r>
              <a:rPr lang="zh-CN" altLang="en-US" sz="2400" dirty="0"/>
              <a:t>前运算阶段（</a:t>
            </a:r>
            <a:r>
              <a:rPr lang="en-US" altLang="zh-CN" sz="2400" dirty="0"/>
              <a:t>2--7</a:t>
            </a:r>
            <a:r>
              <a:rPr lang="zh-CN" altLang="en-US" sz="2400" dirty="0"/>
              <a:t>岁）：儿童借助表象符号（语言符号和象征符号）来代替外界事物，开始从具体动作中摆脱出来，但大部分都是依赖感性经验。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c. </a:t>
            </a:r>
            <a:r>
              <a:rPr lang="zh-CN" altLang="en-US" sz="2400" dirty="0"/>
              <a:t>具体运算阶段（</a:t>
            </a:r>
            <a:r>
              <a:rPr lang="en-US" altLang="zh-CN" sz="2400" dirty="0"/>
              <a:t>7--12</a:t>
            </a:r>
            <a:r>
              <a:rPr lang="zh-CN" altLang="en-US" sz="2400" dirty="0"/>
              <a:t>岁）：出现守恒的、可逆的、内化了的、有逻辑的动作。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d. </a:t>
            </a:r>
            <a:r>
              <a:rPr lang="zh-CN" altLang="en-US" sz="2400" dirty="0"/>
              <a:t>形式运算阶段（</a:t>
            </a:r>
            <a:r>
              <a:rPr lang="en-US" altLang="zh-CN" sz="2400" dirty="0"/>
              <a:t>12--15</a:t>
            </a:r>
            <a:r>
              <a:rPr lang="zh-CN" altLang="en-US" sz="2400" dirty="0"/>
              <a:t>岁）：利用语言文字，在头脑中进行想象和思维，能够区分内容与形式，进行抽象的逻辑运算。（李卓，</a:t>
            </a:r>
            <a:r>
              <a:rPr lang="en-US" altLang="zh-CN" sz="2400" dirty="0"/>
              <a:t>2007</a:t>
            </a:r>
            <a:r>
              <a:rPr lang="zh-CN" altLang="en-US" sz="24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125288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37.4</a:t>
            </a:r>
            <a:r>
              <a:rPr lang="zh-CN" altLang="en-US" dirty="0"/>
              <a:t> 儿童语言发展分为哪几个阶段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501893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2206406"/>
            <a:ext cx="1063752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语言作为一种象征性的符号在儿童的认知发展中具有重要的地位，也是前运算阶段中的重要进展之一。因此，儿童语言的发展也具有相应的发展阶段。根据何可抗的研究，儿童从出生到“具有熟练口语能力”大致经历如下阶段</a:t>
            </a:r>
            <a:r>
              <a:rPr lang="en-US" altLang="zh-CN" sz="2400" dirty="0"/>
              <a:t>: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4674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32.4</a:t>
            </a:r>
            <a:r>
              <a:rPr lang="zh-CN" altLang="en-US" dirty="0"/>
              <a:t> 国内有关汉语火星文的研究现状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501893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63752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a. </a:t>
            </a:r>
            <a:r>
              <a:rPr lang="zh-CN" altLang="en-US" sz="2400" dirty="0"/>
              <a:t>发声练习期（</a:t>
            </a:r>
            <a:r>
              <a:rPr lang="en-US" altLang="zh-CN" sz="2400" dirty="0"/>
              <a:t>0--6</a:t>
            </a:r>
            <a:r>
              <a:rPr lang="zh-CN" altLang="en-US" sz="2400" dirty="0"/>
              <a:t>个月）：婴儿没有完全的言语能力，既听不懂任何话语，也说不出任何词语，但是能发出不同的声音。这一时期儿童发出的声音只是用于表达婴儿的感觉。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b. </a:t>
            </a:r>
            <a:r>
              <a:rPr lang="zh-CN" altLang="en-US" sz="2400" dirty="0"/>
              <a:t>言语准备期（</a:t>
            </a:r>
            <a:r>
              <a:rPr lang="en-US" altLang="zh-CN" sz="2400" dirty="0"/>
              <a:t>7--12</a:t>
            </a:r>
            <a:r>
              <a:rPr lang="zh-CN" altLang="en-US" sz="2400" dirty="0"/>
              <a:t>个月）：婴儿开始对对话进行初步的理解，能通过简单的体态语与成人进行交流。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c. </a:t>
            </a:r>
            <a:r>
              <a:rPr lang="zh-CN" altLang="en-US" sz="2400" dirty="0"/>
              <a:t>言语发展期（</a:t>
            </a:r>
            <a:r>
              <a:rPr lang="en-US" altLang="zh-CN" sz="2400" dirty="0"/>
              <a:t>1--2</a:t>
            </a:r>
            <a:r>
              <a:rPr lang="zh-CN" altLang="en-US" sz="2400" dirty="0"/>
              <a:t>岁）：儿童能主动参与言语交际活动，但所使用的语言还不成熟、不完整，属于儿童的特殊语言。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d. </a:t>
            </a:r>
            <a:r>
              <a:rPr lang="zh-CN" altLang="en-US" sz="2400" dirty="0"/>
              <a:t>言语成熟期（</a:t>
            </a:r>
            <a:r>
              <a:rPr lang="en-US" altLang="zh-CN" sz="2400" dirty="0"/>
              <a:t>2--5</a:t>
            </a:r>
            <a:r>
              <a:rPr lang="zh-CN" altLang="en-US" sz="2400" dirty="0"/>
              <a:t>岁）：儿童言语能力得到迅速发展，对口头语言的掌握逐步熟练与完善。</a:t>
            </a:r>
          </a:p>
        </p:txBody>
      </p:sp>
    </p:spTree>
    <p:extLst>
      <p:ext uri="{BB962C8B-B14F-4D97-AF65-F5344CB8AC3E}">
        <p14:creationId xmlns:p14="http://schemas.microsoft.com/office/powerpoint/2010/main" val="1882267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US" altLang="zh-CN" dirty="0"/>
              <a:t>37.4</a:t>
            </a:r>
            <a:r>
              <a:rPr lang="zh-CN" altLang="en-US" dirty="0"/>
              <a:t> 儿童语言发展分为哪几个阶段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72286" y="501893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766" y="1858253"/>
            <a:ext cx="10637520" cy="5075947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/>
              <a:t>皮亚杰还发现</a:t>
            </a:r>
            <a:r>
              <a:rPr lang="en-US" altLang="zh-CN" sz="2400" dirty="0"/>
              <a:t>6</a:t>
            </a:r>
            <a:r>
              <a:rPr lang="zh-CN" altLang="en-US" sz="2400" dirty="0"/>
              <a:t>至</a:t>
            </a:r>
            <a:r>
              <a:rPr lang="en-US" altLang="zh-CN" sz="2400" dirty="0"/>
              <a:t>8</a:t>
            </a:r>
            <a:r>
              <a:rPr lang="zh-CN" altLang="en-US" sz="2400" dirty="0"/>
              <a:t>岁的儿童之间的相互理解较弱与儿童对成人的理解。这一年龄段的儿童还未摆脱自我中心状态。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在研究</a:t>
            </a:r>
            <a:r>
              <a:rPr lang="en-US" altLang="zh-CN" sz="2400" dirty="0"/>
              <a:t>9</a:t>
            </a:r>
            <a:r>
              <a:rPr lang="zh-CN" altLang="en-US" sz="2400" dirty="0"/>
              <a:t>至</a:t>
            </a:r>
            <a:r>
              <a:rPr lang="en-US" altLang="zh-CN" sz="2400" dirty="0"/>
              <a:t>11</a:t>
            </a:r>
            <a:r>
              <a:rPr lang="zh-CN" altLang="en-US" sz="2400" dirty="0"/>
              <a:t>儿童的语言特点时，皮亚杰采取让儿童理解谚语的方式来研究儿童语言的发展特点。通过分析记录的结果，皮亚杰将</a:t>
            </a:r>
            <a:r>
              <a:rPr lang="en-US" altLang="zh-CN" sz="2400" dirty="0"/>
              <a:t>9</a:t>
            </a:r>
            <a:r>
              <a:rPr lang="zh-CN" altLang="en-US" sz="2400" dirty="0"/>
              <a:t>至</a:t>
            </a:r>
            <a:r>
              <a:rPr lang="en-US" altLang="zh-CN" sz="2400" dirty="0"/>
              <a:t>11</a:t>
            </a:r>
            <a:r>
              <a:rPr lang="zh-CN" altLang="en-US" sz="2400" dirty="0"/>
              <a:t>岁儿童的语言发展概括为四个阶段：言语的混沌状态、推理的混沌状态、不惜代价提出证明的需要和理解的混沌状态。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60303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244867"/>
            <a:ext cx="10434320" cy="1356360"/>
          </a:xfrm>
        </p:spPr>
        <p:txBody>
          <a:bodyPr rtlCol="0"/>
          <a:lstStyle/>
          <a:p>
            <a:pPr rtl="0"/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37.5</a:t>
            </a:r>
            <a:r>
              <a:rPr lang="zh-CN" altLang="en-US" dirty="0"/>
              <a:t>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结语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8A2965-2BE7-41AC-8102-BD7E2E7DA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2387501"/>
            <a:ext cx="10546080" cy="5059680"/>
          </a:xfrm>
        </p:spPr>
        <p:txBody>
          <a:bodyPr>
            <a:norm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皮亚杰的</a:t>
            </a:r>
            <a:r>
              <a:rPr lang="en-US" altLang="zh-CN" sz="2400" dirty="0"/>
              <a:t>《</a:t>
            </a:r>
            <a:r>
              <a:rPr lang="zh-CN" altLang="en-US" sz="2400" dirty="0"/>
              <a:t>儿童的语言与思维</a:t>
            </a:r>
            <a:r>
              <a:rPr lang="en-US" altLang="zh-CN" sz="2400" dirty="0"/>
              <a:t>》</a:t>
            </a:r>
            <a:r>
              <a:rPr lang="zh-CN" altLang="en-US" sz="2400" dirty="0"/>
              <a:t>是其对儿童语言发展研究的唯一一本著作，但其对儿童语言发展的研究具有巨大影响。儿童的语言发展具有阶段性的特征，每一阶段的特点都略有不同，所以这对于儿童的语言习得也具有重要作用。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/>
          </a:p>
        </p:txBody>
      </p:sp>
      <p:pic>
        <p:nvPicPr>
          <p:cNvPr id="4" name="图形 3" descr="铅笔">
            <a:extLst>
              <a:ext uri="{FF2B5EF4-FFF2-40B4-BE49-F238E27FC236}">
                <a16:creationId xmlns:a16="http://schemas.microsoft.com/office/drawing/2014/main" id="{68BF6D2B-AE36-4885-9DC6-FBC1D6AC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0926" y="439703"/>
            <a:ext cx="767542" cy="7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17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u="sng" dirty="0"/>
              <a:t>感谢观看！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3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1F44B22-324B-4DE8-B32C-8531218490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924609"/>
              </p:ext>
            </p:extLst>
          </p:nvPr>
        </p:nvGraphicFramePr>
        <p:xfrm>
          <a:off x="1159668" y="1601227"/>
          <a:ext cx="6968332" cy="4435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8332">
                  <a:extLst>
                    <a:ext uri="{9D8B030D-6E8A-4147-A177-3AD203B41FA5}">
                      <a16:colId xmlns:a16="http://schemas.microsoft.com/office/drawing/2014/main" val="743422230"/>
                    </a:ext>
                  </a:extLst>
                </a:gridCol>
              </a:tblGrid>
              <a:tr h="472727">
                <a:tc>
                  <a:txBody>
                    <a:bodyPr/>
                    <a:lstStyle/>
                    <a:p>
                      <a:pPr rtl="0"/>
                      <a:r>
                        <a:rPr lang="zh-CN" altLang="en-US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本节课，将学习</a:t>
                      </a:r>
                      <a:r>
                        <a:rPr lang="en-US" altLang="zh-CN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…</a:t>
                      </a:r>
                      <a:endParaRPr lang="zh-cn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822786"/>
                  </a:ext>
                </a:extLst>
              </a:tr>
              <a:tr h="3963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37.1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故事缘起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37.2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故事引发的思考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37.3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儿童语言有什么特点？分为哪些类型？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37.4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儿童语言发展分为哪几个阶段？</a:t>
                      </a:r>
                      <a:endParaRPr lang="en-US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37.5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结语</a:t>
                      </a:r>
                      <a:endParaRPr 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39329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414F3856-63D4-4D22-A5D6-AD42B3EB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80" y="465807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0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37.1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6766" y="1255959"/>
            <a:ext cx="10058400" cy="5011906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在卢梭学院的“幼儿之家”，有一个</a:t>
            </a:r>
            <a:r>
              <a:rPr lang="en-US" altLang="zh-CN" sz="2000" dirty="0"/>
              <a:t>6</a:t>
            </a:r>
            <a:r>
              <a:rPr lang="zh-CN" altLang="en-US" sz="2000" dirty="0"/>
              <a:t>岁半的小男孩皮埃，下面是记录的他平常的一些话语：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 皮埃（对艾茨说，当时艾茨正在画一个拖着几节车厢的无轨电车）：但是那些挂在后面的车厢上没有旗子。（没有回答）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（谈到自己的电车）它们还没有挂上车厢</a:t>
            </a:r>
            <a:r>
              <a:rPr lang="en-US" altLang="zh-CN" sz="2000" dirty="0"/>
              <a:t>......</a:t>
            </a:r>
            <a:r>
              <a:rPr lang="zh-CN" altLang="en-US" sz="2000" dirty="0"/>
              <a:t>（不是特别地对任何人说话，没有人回答他）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 </a:t>
            </a:r>
            <a:r>
              <a:rPr lang="en-US" altLang="zh-CN" sz="2000" dirty="0"/>
              <a:t>(</a:t>
            </a:r>
            <a:r>
              <a:rPr lang="zh-CN" altLang="en-US" sz="2000" dirty="0"/>
              <a:t>对比爱说</a:t>
            </a:r>
            <a:r>
              <a:rPr lang="en-US" altLang="zh-CN" sz="2000" dirty="0"/>
              <a:t>)</a:t>
            </a:r>
            <a:r>
              <a:rPr lang="zh-CN" altLang="en-US" sz="2000" dirty="0"/>
              <a:t>那辆电车还没有挂上车厢。（没有人回答）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（对海伊说）：这辆电车还没有挂上车厢，海伊，你看，它不是红色的，你看见了吗？（没有回答）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（李维从远处大声说，“一位可笑的绅士”，他不是对任何人说话）皮埃说：一位可笑的绅士！（继续画电车）</a:t>
            </a:r>
          </a:p>
        </p:txBody>
      </p:sp>
    </p:spTree>
    <p:extLst>
      <p:ext uri="{BB962C8B-B14F-4D97-AF65-F5344CB8AC3E}">
        <p14:creationId xmlns:p14="http://schemas.microsoft.com/office/powerpoint/2010/main" val="314043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37.1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070" y="1380247"/>
            <a:ext cx="10058400" cy="5011906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皮埃：我还没给电车涂上颜色。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（在他旁边画图的艾茨说，“我在涂上黄色”）皮埃：不，你不该把它涂成黄色。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皮埃：瞧，我正在搭楼梯。（比爱回答，“今天下午我不能来，我有一节音乐课”）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皮埃：你说什么？（比爱重复）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皮埃：你说什么？（比爱没有回答，她已经忘了自己说的话）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（老师问艾茨是否愿意跟她一块去）皮埃：到这来，艾茨，你还没有做完</a:t>
            </a:r>
            <a:r>
              <a:rPr lang="en-US" altLang="zh-CN" sz="2000" dirty="0"/>
              <a:t>......</a:t>
            </a:r>
            <a:r>
              <a:rPr lang="zh-CN" altLang="en-US" sz="2000" dirty="0"/>
              <a:t>老师，艾茨还没有做完。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皮埃（比没有向任何人说话）：我在画黑石头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（自言自语）：好看</a:t>
            </a:r>
            <a:r>
              <a:rPr lang="en-US" altLang="zh-CN" sz="2000" dirty="0"/>
              <a:t>......</a:t>
            </a:r>
            <a:r>
              <a:rPr lang="zh-CN" altLang="en-US" sz="2000" dirty="0"/>
              <a:t>这些石头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（对艾茨说）：嗯，比你的好看吗？（没有回答）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                        （皮亚杰</a:t>
            </a:r>
            <a:r>
              <a:rPr lang="en-US" altLang="zh-CN" sz="2000" dirty="0"/>
              <a:t>《</a:t>
            </a:r>
            <a:r>
              <a:rPr lang="zh-CN" altLang="en-US" sz="2000" dirty="0"/>
              <a:t>儿童的语言与思维</a:t>
            </a:r>
            <a:r>
              <a:rPr lang="en-US" altLang="zh-CN" sz="2000" dirty="0"/>
              <a:t>》1980</a:t>
            </a:r>
            <a:r>
              <a:rPr lang="zh-CN" altLang="en-US" sz="2000" dirty="0"/>
              <a:t>，</a:t>
            </a:r>
            <a:r>
              <a:rPr lang="en-US" altLang="zh-CN" sz="2000" dirty="0"/>
              <a:t>p20-21</a:t>
            </a:r>
            <a:r>
              <a:rPr lang="zh-CN" altLang="en-US" sz="20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085918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37.1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070" y="1380247"/>
            <a:ext cx="10058400" cy="5011906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皮亚杰在</a:t>
            </a:r>
            <a:r>
              <a:rPr lang="en-US" altLang="zh-CN" sz="2000" dirty="0"/>
              <a:t>《</a:t>
            </a:r>
            <a:r>
              <a:rPr lang="zh-CN" altLang="en-US" sz="2000" dirty="0"/>
              <a:t>儿童的语言与思维</a:t>
            </a:r>
            <a:r>
              <a:rPr lang="en-US" altLang="zh-CN" sz="2000" dirty="0"/>
              <a:t>》</a:t>
            </a:r>
            <a:r>
              <a:rPr lang="zh-CN" altLang="en-US" sz="2000" dirty="0"/>
              <a:t>一书中记录了</a:t>
            </a:r>
            <a:r>
              <a:rPr lang="en-US" altLang="zh-CN" sz="2000" dirty="0"/>
              <a:t>3-11</a:t>
            </a:r>
            <a:r>
              <a:rPr lang="zh-CN" altLang="en-US" sz="2000" dirty="0"/>
              <a:t>岁儿童的语言发展的特点。根据临床法记录的结果，皮亚杰将儿童的语言分为自我中心的和社会化的语言两种类型。儿童的语言发展分为不同的阶段，不同的年龄阶段儿童语言的特点和类型又有所不同。</a:t>
            </a:r>
            <a:endParaRPr lang="en-US" altLang="zh-CN" sz="20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自我中心的语言是指儿童在说话时并不是刻意地对某个人说话，也不在乎别人是否在听他说话，只是自言自语或是有什么事想与别人分享，但不期望别人的回答。而社会化的语言是指儿童在谈话时期望与别人交谈，希望得到对方的回应以达到交谈交流的目的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/>
              <a:t>皮亚杰将儿童的言语类型进一步划分，自我中心的语言分为重复、独白、集体独白</a:t>
            </a:r>
            <a:r>
              <a:rPr lang="en-US" altLang="zh-CN" sz="2000" dirty="0"/>
              <a:t>3</a:t>
            </a:r>
            <a:r>
              <a:rPr lang="zh-CN" altLang="en-US" sz="2000" dirty="0"/>
              <a:t>个范畴，社会化的语言分为适应性的告知、批评与嘲笑、命令、请求和威胁、提问与答复</a:t>
            </a:r>
            <a:r>
              <a:rPr lang="en-US" altLang="zh-CN" sz="2000" dirty="0"/>
              <a:t>5</a:t>
            </a:r>
            <a:r>
              <a:rPr lang="zh-CN" altLang="en-US" sz="2000" dirty="0"/>
              <a:t>个范畴。（皮亚杰，</a:t>
            </a:r>
            <a:r>
              <a:rPr lang="en-US" altLang="zh-CN" sz="2000" dirty="0"/>
              <a:t>1980</a:t>
            </a:r>
            <a:r>
              <a:rPr lang="zh-CN" altLang="en-US" sz="20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5635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37.2</a:t>
            </a:r>
            <a:r>
              <a:rPr lang="zh-CN" altLang="en-US" dirty="0"/>
              <a:t> 故事引发的思考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F0EB5-A495-4A5D-A30A-1E2A3A467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10195560" cy="4038600"/>
          </a:xfrm>
        </p:spPr>
        <p:txBody>
          <a:bodyPr/>
          <a:lstStyle/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儿童的语言有什么特点呢？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儿童的语言分为哪些类型呢？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儿童语言发展又分为哪几个阶段呢？</a:t>
            </a:r>
            <a:endParaRPr lang="en-GB" dirty="0"/>
          </a:p>
        </p:txBody>
      </p:sp>
      <p:sp>
        <p:nvSpPr>
          <p:cNvPr id="3" name="思想气泡: 云 2">
            <a:extLst>
              <a:ext uri="{FF2B5EF4-FFF2-40B4-BE49-F238E27FC236}">
                <a16:creationId xmlns:a16="http://schemas.microsoft.com/office/drawing/2014/main" id="{872B630A-6F79-4108-91D2-8B7D1634EA1A}"/>
              </a:ext>
            </a:extLst>
          </p:cNvPr>
          <p:cNvSpPr/>
          <p:nvPr/>
        </p:nvSpPr>
        <p:spPr>
          <a:xfrm>
            <a:off x="6797040" y="518160"/>
            <a:ext cx="812800" cy="670560"/>
          </a:xfrm>
          <a:prstGeom prst="cloudCallou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58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256" y="686827"/>
            <a:ext cx="9875520" cy="135636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GB" altLang="zh-CN" dirty="0"/>
              <a:t>37.3 </a:t>
            </a:r>
            <a:r>
              <a:rPr lang="zh-CN" altLang="en-US" dirty="0"/>
              <a:t>儿童语言有什么特点？分为哪些类型？</a:t>
            </a:r>
            <a:br>
              <a:rPr lang="zh-CN" altLang="en-US" dirty="0"/>
            </a:b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29908" y="68682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根据在“幼儿之家”的实验记录结果，皮亚杰将儿童的谈话分为两种类型</a:t>
            </a:r>
            <a:r>
              <a:rPr lang="en-US" altLang="zh-CN" sz="2400" dirty="0"/>
              <a:t>——</a:t>
            </a:r>
            <a:r>
              <a:rPr lang="zh-CN" altLang="en-US" sz="2400" dirty="0"/>
              <a:t>自我中心的（</a:t>
            </a:r>
            <a:r>
              <a:rPr lang="en-US" altLang="zh-CN" sz="2400" dirty="0"/>
              <a:t>self-centered</a:t>
            </a:r>
            <a:r>
              <a:rPr lang="zh-CN" altLang="en-US" sz="2400" dirty="0"/>
              <a:t>）和社会化的（</a:t>
            </a:r>
            <a:r>
              <a:rPr lang="en-US" altLang="zh-CN" sz="2400" dirty="0"/>
              <a:t>socialized</a:t>
            </a:r>
            <a:r>
              <a:rPr lang="zh-CN" altLang="en-US" sz="2400" dirty="0"/>
              <a:t>）（皮亚杰，</a:t>
            </a:r>
            <a:r>
              <a:rPr lang="en-US" altLang="zh-CN" sz="2400" dirty="0"/>
              <a:t>1980</a:t>
            </a:r>
            <a:r>
              <a:rPr lang="zh-CN" altLang="en-US" sz="2400" dirty="0"/>
              <a:t>）。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皮亚杰将儿童的言语类型进一步划分，自我中心的语言分为重复、独白、集体独白</a:t>
            </a:r>
            <a:r>
              <a:rPr lang="en-US" altLang="zh-CN" sz="2400" dirty="0"/>
              <a:t>3</a:t>
            </a:r>
            <a:r>
              <a:rPr lang="zh-CN" altLang="en-US" sz="2400" dirty="0"/>
              <a:t>个范畴，社会化的语言分为适应性的告知、批评与嘲笑、命令、请求和威胁、提问与答复</a:t>
            </a:r>
            <a:r>
              <a:rPr lang="en-US" altLang="zh-CN" sz="2400" dirty="0"/>
              <a:t>5</a:t>
            </a:r>
            <a:r>
              <a:rPr lang="zh-CN" altLang="en-US" sz="2400" dirty="0"/>
              <a:t>个范畴。（皮亚杰，</a:t>
            </a:r>
            <a:r>
              <a:rPr lang="en-US" altLang="zh-CN" sz="2400" dirty="0"/>
              <a:t>1980</a:t>
            </a:r>
            <a:r>
              <a:rPr lang="zh-CN" altLang="en-US" sz="24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22258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358" y="465847"/>
            <a:ext cx="9875520" cy="135636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GB" altLang="zh-CN" dirty="0"/>
              <a:t>37.3 </a:t>
            </a:r>
            <a:r>
              <a:rPr lang="zh-CN" altLang="en-US" dirty="0"/>
              <a:t>儿童语言有什么特点？分为哪些类型？</a:t>
            </a:r>
            <a:br>
              <a:rPr lang="zh-CN" altLang="en-US" dirty="0"/>
            </a:b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196" y="361970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540556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重复（</a:t>
            </a:r>
            <a:r>
              <a:rPr lang="en-US" altLang="zh-CN" sz="2400" dirty="0"/>
              <a:t>repetition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儿童会无意识地重复某个字音或某句话，但却并没有实际意义，只是模仿或为了好玩。</a:t>
            </a:r>
            <a:endParaRPr lang="en-US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独白（</a:t>
            </a:r>
            <a:r>
              <a:rPr lang="en-US" altLang="zh-CN" sz="2400" dirty="0"/>
              <a:t>monologue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独白就是儿童对自己说话，即自言自语。他不是刻意的对某个人说话，也不期望得到别人的应答。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7234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358" y="465847"/>
            <a:ext cx="9875520" cy="135636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GB" altLang="zh-CN" dirty="0"/>
              <a:t>37.3 </a:t>
            </a:r>
            <a:r>
              <a:rPr lang="zh-CN" altLang="en-US" dirty="0"/>
              <a:t>儿童语言有什么特点？分为哪些类型？</a:t>
            </a:r>
            <a:br>
              <a:rPr lang="zh-CN" altLang="en-US" dirty="0"/>
            </a:b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196" y="361970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540556" cy="4715753"/>
          </a:xfrm>
        </p:spPr>
        <p:txBody>
          <a:bodyPr>
            <a:no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集体独白（</a:t>
            </a:r>
            <a:r>
              <a:rPr lang="en-US" altLang="zh-CN" sz="2400" dirty="0"/>
              <a:t>collective monologue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集体独白是儿童语言自我中心类型中“最具社会性”的一种（皮亚杰，</a:t>
            </a:r>
            <a:r>
              <a:rPr lang="en-US" altLang="zh-CN" sz="2400" dirty="0"/>
              <a:t>1980</a:t>
            </a:r>
            <a:r>
              <a:rPr lang="zh-CN" altLang="en-US" sz="2400" dirty="0"/>
              <a:t>）</a:t>
            </a:r>
            <a:r>
              <a:rPr lang="en-US" altLang="zh-CN" sz="2400" dirty="0"/>
              <a:t>.</a:t>
            </a:r>
            <a:r>
              <a:rPr lang="zh-CN" altLang="en-US" sz="2400" dirty="0"/>
              <a:t>它除了由于独白而感到愉快之外，还会由于他认为能引起别人的兴趣而感到愉快。</a:t>
            </a: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4. </a:t>
            </a:r>
            <a:r>
              <a:rPr lang="zh-CN" altLang="en-US" sz="2400" dirty="0"/>
              <a:t>适应性的告知（</a:t>
            </a:r>
            <a:r>
              <a:rPr lang="en-US" altLang="zh-CN" sz="2400" dirty="0"/>
              <a:t>adaptation to inform</a:t>
            </a:r>
            <a:r>
              <a:rPr lang="zh-CN" altLang="en-US" sz="2400" dirty="0"/>
              <a:t>）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    儿童适应性告知属于社会化的语言类型。这个范畴与集体独白相反，适应性告知是成功地引起了听者的注意，即告知成功，说话者得到了听者的回应。儿童的对话从适应性的告知开始。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9445420"/>
      </p:ext>
    </p:extLst>
  </p:cSld>
  <p:clrMapOvr>
    <a:masterClrMapping/>
  </p:clrMapOvr>
</p:sld>
</file>

<file path=ppt/theme/theme1.xml><?xml version="1.0" encoding="utf-8"?>
<a:theme xmlns:a="http://schemas.openxmlformats.org/drawingml/2006/main" name="基础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450635_TF55885775" id="{6B08EFA3-A778-4242-9E11-C9CB3BFDF5DB}" vid="{354D5E5C-5D89-4BD4-835F-86B3F4DA7A5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学生行为教师行为</Template>
  <TotalTime>243</TotalTime>
  <Words>1857</Words>
  <Application>Microsoft Office PowerPoint</Application>
  <PresentationFormat>宽屏</PresentationFormat>
  <Paragraphs>103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Microsoft YaHei UI</vt:lpstr>
      <vt:lpstr>Corbel</vt:lpstr>
      <vt:lpstr>Wingdings</vt:lpstr>
      <vt:lpstr>基础</vt:lpstr>
      <vt:lpstr>37. 儿童语言发展</vt:lpstr>
      <vt:lpstr>目录</vt:lpstr>
      <vt:lpstr>37.1 故事缘起</vt:lpstr>
      <vt:lpstr>37.1 故事缘起</vt:lpstr>
      <vt:lpstr>37.1 故事缘起</vt:lpstr>
      <vt:lpstr>37.2 故事引发的思考 </vt:lpstr>
      <vt:lpstr>37.3 儿童语言有什么特点？分为哪些类型？ </vt:lpstr>
      <vt:lpstr>37.3 儿童语言有什么特点？分为哪些类型？ </vt:lpstr>
      <vt:lpstr>37.3 儿童语言有什么特点？分为哪些类型？ </vt:lpstr>
      <vt:lpstr>37.3 儿童语言有什么特点？分为哪些类型？ </vt:lpstr>
      <vt:lpstr>37.4 儿童语言发展分为哪几个阶段？</vt:lpstr>
      <vt:lpstr>37.4 儿童语言发展分为哪几个阶段</vt:lpstr>
      <vt:lpstr>37.4 儿童语言发展分为哪几个阶段</vt:lpstr>
      <vt:lpstr>32.4 国内有关汉语火星文的研究现状</vt:lpstr>
      <vt:lpstr>37.4 儿童语言发展分为哪几个阶段</vt:lpstr>
      <vt:lpstr>37.5 结语</vt:lpstr>
      <vt:lpstr>感谢观看！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 什么是火星文？</dc:title>
  <dc:creator>Xie Sutina</dc:creator>
  <cp:lastModifiedBy>825290278@qq.com</cp:lastModifiedBy>
  <cp:revision>9</cp:revision>
  <dcterms:created xsi:type="dcterms:W3CDTF">2021-12-20T02:23:42Z</dcterms:created>
  <dcterms:modified xsi:type="dcterms:W3CDTF">2021-12-31T10:21:54Z</dcterms:modified>
</cp:coreProperties>
</file>